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DM Sans Bold" charset="1" panose="00000000000000000000"/>
      <p:regular r:id="rId18"/>
    </p:embeddedFont>
    <p:embeddedFont>
      <p:font typeface="DM Sans" charset="1" panose="00000000000000000000"/>
      <p:regular r:id="rId19"/>
    </p:embeddedFont>
    <p:embeddedFont>
      <p:font typeface="DM Sans Bold Italics" charset="1" panose="000000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2.png" Type="http://schemas.openxmlformats.org/officeDocument/2006/relationships/image"/><Relationship Id="rId4" Target="https://github.com/gretamarrone/unibg_TCM_2024" TargetMode="External" Type="http://schemas.openxmlformats.org/officeDocument/2006/relationships/hyperlink"/><Relationship Id="rId5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https://github.com/gretamarrone/unibg_TCM_2024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ithub.com/gretamarrone/unibg_TCM_2024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https://github.com/gretamarrone/unibg_TCM_2024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https://github.com/gretamarrone/unibg_TCM_2024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https://github.com/gretamarrone/unibg_TCM_2024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https://github.com/gretamarrone/unibg_TCM_2024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9.png" Type="http://schemas.openxmlformats.org/officeDocument/2006/relationships/image"/><Relationship Id="rId4" Target="../media/image11.png" Type="http://schemas.openxmlformats.org/officeDocument/2006/relationships/image"/><Relationship Id="rId5" Target="https://github.com/gretamarrone/unibg_TCM_2024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4319139">
            <a:off x="1717312" y="-2532663"/>
            <a:ext cx="14853376" cy="15352326"/>
          </a:xfrm>
          <a:custGeom>
            <a:avLst/>
            <a:gdLst/>
            <a:ahLst/>
            <a:cxnLst/>
            <a:rect r="r" b="b" t="t" l="l"/>
            <a:pathLst>
              <a:path h="15352326" w="1485337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1008">
            <a:off x="1028700" y="7129449"/>
            <a:ext cx="1623060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699" y="2772986"/>
            <a:ext cx="16230601" cy="3057557"/>
            <a:chOff x="0" y="0"/>
            <a:chExt cx="21640802" cy="407674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21640802" cy="2844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6859"/>
                </a:lnSpc>
              </a:pPr>
              <a:r>
                <a:rPr lang="en-US" sz="14049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TEDxEdu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400467"/>
              <a:ext cx="19387375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Homework 4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8164830"/>
            <a:ext cx="6573756" cy="1080919"/>
            <a:chOff x="0" y="0"/>
            <a:chExt cx="8765008" cy="144122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764851"/>
              <a:ext cx="876500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Tecnologie Cloud e Mobile - 21059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66675"/>
              <a:ext cx="876500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Università degli Studi di Bergamo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602456" y="8098155"/>
            <a:ext cx="916484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Marrone Greta - 1058513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12404">
            <a:off x="5808682" y="6172200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5400000">
            <a:off x="3068065" y="5138738"/>
            <a:ext cx="759076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172968" y="946172"/>
            <a:ext cx="3656044" cy="8394655"/>
          </a:xfrm>
          <a:custGeom>
            <a:avLst/>
            <a:gdLst/>
            <a:ahLst/>
            <a:cxnLst/>
            <a:rect r="r" b="b" t="t" l="l"/>
            <a:pathLst>
              <a:path h="8394655" w="3656044">
                <a:moveTo>
                  <a:pt x="0" y="0"/>
                </a:moveTo>
                <a:lnTo>
                  <a:pt x="3656043" y="0"/>
                </a:lnTo>
                <a:lnTo>
                  <a:pt x="3656043" y="8394656"/>
                </a:lnTo>
                <a:lnTo>
                  <a:pt x="0" y="83946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820" t="-619" r="-20475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35822" y="1926636"/>
            <a:ext cx="4764972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Esperienza</a:t>
            </a:r>
          </a:p>
          <a:p>
            <a:pPr algn="l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Utente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4" tooltip="https://github.com/gretamarrone/unibg_TCM_2024"/>
              </a:rPr>
              <a:t>TEDxEdu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5822" y="3990975"/>
            <a:ext cx="399542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Homepage: Dettaglio Popolari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143500"/>
            <a:ext cx="5341837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Alternativamente, scorrendo a destra con il menù è possibile consultare una lista di tutti i talk, ordinati per più popolari tramite l’algoritmo implementato appositamente.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496985" y="939111"/>
            <a:ext cx="3719892" cy="8408778"/>
          </a:xfrm>
          <a:custGeom>
            <a:avLst/>
            <a:gdLst/>
            <a:ahLst/>
            <a:cxnLst/>
            <a:rect r="r" b="b" t="t" l="l"/>
            <a:pathLst>
              <a:path h="8408778" w="3719892">
                <a:moveTo>
                  <a:pt x="0" y="0"/>
                </a:moveTo>
                <a:lnTo>
                  <a:pt x="3719893" y="0"/>
                </a:lnTo>
                <a:lnTo>
                  <a:pt x="3719893" y="8408778"/>
                </a:lnTo>
                <a:lnTo>
                  <a:pt x="0" y="84087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657" t="-6042" r="-28790" b="-111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12404">
            <a:off x="5808682" y="6172200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5400000">
            <a:off x="3068065" y="5138738"/>
            <a:ext cx="759076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7725460" y="1028700"/>
            <a:ext cx="3469164" cy="7960004"/>
          </a:xfrm>
          <a:custGeom>
            <a:avLst/>
            <a:gdLst/>
            <a:ahLst/>
            <a:cxnLst/>
            <a:rect r="r" b="b" t="t" l="l"/>
            <a:pathLst>
              <a:path h="7960004" w="3469164">
                <a:moveTo>
                  <a:pt x="0" y="0"/>
                </a:moveTo>
                <a:lnTo>
                  <a:pt x="3469164" y="0"/>
                </a:lnTo>
                <a:lnTo>
                  <a:pt x="3469164" y="7960004"/>
                </a:lnTo>
                <a:lnTo>
                  <a:pt x="0" y="79600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13" t="-1376" r="-24524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823399" y="1028700"/>
            <a:ext cx="3484309" cy="7910183"/>
          </a:xfrm>
          <a:custGeom>
            <a:avLst/>
            <a:gdLst/>
            <a:ahLst/>
            <a:cxnLst/>
            <a:rect r="r" b="b" t="t" l="l"/>
            <a:pathLst>
              <a:path h="7910183" w="3484309">
                <a:moveTo>
                  <a:pt x="0" y="0"/>
                </a:moveTo>
                <a:lnTo>
                  <a:pt x="3484309" y="0"/>
                </a:lnTo>
                <a:lnTo>
                  <a:pt x="3484309" y="7910183"/>
                </a:lnTo>
                <a:lnTo>
                  <a:pt x="0" y="79101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900" t="-2359" r="-23995" b="-61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35822" y="1926636"/>
            <a:ext cx="4764972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Esperienza</a:t>
            </a:r>
          </a:p>
          <a:p>
            <a:pPr algn="l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Utente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5" tooltip="https://github.com/gretamarrone/unibg_TCM_2024"/>
              </a:rPr>
              <a:t>TEDxEdu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5822" y="3990975"/>
            <a:ext cx="399542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Profilo e Logout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724400"/>
            <a:ext cx="5341837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Infine, sono state implementate anche le funzionalità di Visualizzazione del proprio profilo (barra in basso, icona a sinistra) e la funzionalità di Logout (barra in alto, icona a destra).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345714"/>
            <a:ext cx="16230600" cy="6228493"/>
          </a:xfrm>
          <a:custGeom>
            <a:avLst/>
            <a:gdLst/>
            <a:ahLst/>
            <a:cxnLst/>
            <a:rect r="r" b="b" t="t" l="l"/>
            <a:pathLst>
              <a:path h="6228493" w="16230600">
                <a:moveTo>
                  <a:pt x="0" y="0"/>
                </a:moveTo>
                <a:lnTo>
                  <a:pt x="16230600" y="0"/>
                </a:lnTo>
                <a:lnTo>
                  <a:pt x="16230600" y="6228493"/>
                </a:lnTo>
                <a:lnTo>
                  <a:pt x="0" y="62284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5400000">
            <a:off x="3068065" y="5138738"/>
            <a:ext cx="759076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235822" y="1926636"/>
            <a:ext cx="476497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Conclusioni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983190" y="1364838"/>
            <a:ext cx="9053475" cy="3778662"/>
            <a:chOff x="0" y="0"/>
            <a:chExt cx="12071300" cy="503821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Criticità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985659"/>
              <a:ext cx="12071300" cy="40523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Calcolo e aggiornamento della popolarità del talk in tempo reale, tramite un'implementazione robusta e efficiente.</a:t>
              </a: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Protezione e gestione dei dati personali degli utenti, in modo da garantire conformità alle normative sulla privacy e adottare misure di sicurezza adeguate per proteggere le informazioni sensibili degli utenti.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983190" y="5598371"/>
            <a:ext cx="9053475" cy="3340512"/>
            <a:chOff x="0" y="0"/>
            <a:chExt cx="12071300" cy="4454015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Possibili evoluzioni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985659"/>
              <a:ext cx="12071300" cy="3468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Integrare immagini di anteprima dei video per arricchire l'aspetto visivo dell'applicazione, in modo da rendere l'interfaccia più accattivante e migliorare l'esperienza dell'utente durante la navigazione e l'utilizzo.</a:t>
              </a: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Implementazioni delle funzionalità mancanti, ovvero quelle dei gruppi classe e delle notifiche.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6133731" y="847725"/>
            <a:ext cx="0" cy="875099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6440589" y="768005"/>
            <a:ext cx="11212591" cy="8750990"/>
          </a:xfrm>
          <a:custGeom>
            <a:avLst/>
            <a:gdLst/>
            <a:ahLst/>
            <a:cxnLst/>
            <a:rect r="r" b="b" t="t" l="l"/>
            <a:pathLst>
              <a:path h="8750990" w="11212591">
                <a:moveTo>
                  <a:pt x="0" y="0"/>
                </a:moveTo>
                <a:lnTo>
                  <a:pt x="11212591" y="0"/>
                </a:lnTo>
                <a:lnTo>
                  <a:pt x="11212591" y="8750990"/>
                </a:lnTo>
                <a:lnTo>
                  <a:pt x="0" y="87509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699" y="838200"/>
            <a:ext cx="7976732" cy="275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Watch </a:t>
            </a:r>
          </a:p>
          <a:p>
            <a:pPr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Next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830355" y="8851900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4" tooltip="https://github.com/gretamarrone/unibg_TCM_2024"/>
              </a:rPr>
              <a:t>TEDxEdu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098126" y="2631038"/>
            <a:ext cx="14091748" cy="6997834"/>
          </a:xfrm>
          <a:custGeom>
            <a:avLst/>
            <a:gdLst/>
            <a:ahLst/>
            <a:cxnLst/>
            <a:rect r="r" b="b" t="t" l="l"/>
            <a:pathLst>
              <a:path h="6997834" w="14091748">
                <a:moveTo>
                  <a:pt x="0" y="0"/>
                </a:moveTo>
                <a:lnTo>
                  <a:pt x="14091748" y="0"/>
                </a:lnTo>
                <a:lnTo>
                  <a:pt x="14091748" y="6997834"/>
                </a:lnTo>
                <a:lnTo>
                  <a:pt x="0" y="69978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699" y="838200"/>
            <a:ext cx="9823778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Get Talk by Title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4" tooltip="https://github.com/gretamarrone/unibg_TCM_2024"/>
              </a:rPr>
              <a:t>TEDxEdu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612682" y="2631038"/>
            <a:ext cx="13062635" cy="7206971"/>
          </a:xfrm>
          <a:custGeom>
            <a:avLst/>
            <a:gdLst/>
            <a:ahLst/>
            <a:cxnLst/>
            <a:rect r="r" b="b" t="t" l="l"/>
            <a:pathLst>
              <a:path h="7206971" w="13062635">
                <a:moveTo>
                  <a:pt x="0" y="0"/>
                </a:moveTo>
                <a:lnTo>
                  <a:pt x="13062636" y="0"/>
                </a:lnTo>
                <a:lnTo>
                  <a:pt x="13062636" y="7206972"/>
                </a:lnTo>
                <a:lnTo>
                  <a:pt x="0" y="72069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699" y="838200"/>
            <a:ext cx="9823778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Get Talk by Score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4" tooltip="https://github.com/gretamarrone/unibg_TCM_2024"/>
              </a:rPr>
              <a:t>TEDxEdu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345714"/>
            <a:ext cx="16230600" cy="6228493"/>
          </a:xfrm>
          <a:custGeom>
            <a:avLst/>
            <a:gdLst/>
            <a:ahLst/>
            <a:cxnLst/>
            <a:rect r="r" b="b" t="t" l="l"/>
            <a:pathLst>
              <a:path h="6228493" w="16230600">
                <a:moveTo>
                  <a:pt x="0" y="0"/>
                </a:moveTo>
                <a:lnTo>
                  <a:pt x="16230600" y="0"/>
                </a:lnTo>
                <a:lnTo>
                  <a:pt x="16230600" y="6228493"/>
                </a:lnTo>
                <a:lnTo>
                  <a:pt x="0" y="62284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6005557" y="1348117"/>
            <a:ext cx="0" cy="7590766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235822" y="1926636"/>
            <a:ext cx="476497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Dettaglio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6700792" y="1028700"/>
            <a:ext cx="10335873" cy="2026062"/>
            <a:chOff x="0" y="0"/>
            <a:chExt cx="13781164" cy="270141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13781164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Watch Next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985659"/>
              <a:ext cx="13781164" cy="17155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Al fine di arricchire l'esperienza dell'utente offrendo consigli personalizzati, vengono suggeriti nuovi talk da guardare, selezionati in base ai video correlati a quello che si sta consultando. 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700792" y="3720061"/>
            <a:ext cx="10335873" cy="2026062"/>
            <a:chOff x="0" y="0"/>
            <a:chExt cx="13781164" cy="2701415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13781164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Get Talks by Title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985659"/>
              <a:ext cx="13781164" cy="17155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Questa funzione permette agli utenti di poter inserire il titolo completo o anche solo una parola chiave del talk desiderato per trovare facilmente il contenuto che cercano.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700792" y="6411421"/>
            <a:ext cx="10335873" cy="2464212"/>
            <a:chOff x="0" y="0"/>
            <a:chExt cx="13781164" cy="3285615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9525"/>
              <a:ext cx="13781164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Get Talks by Score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985659"/>
              <a:ext cx="13781164" cy="2299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Questa funzione permette agli utenti di esplorare i talk disponibili in base a un sistema di punteggio di importanza, utilizzando un algoritmo che valuta la rilevanza dei talk secondo criteri di IDF (Inverse Document Frequency) e TF (Term Frequency).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12404">
            <a:off x="5808682" y="6172200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5400000">
            <a:off x="3068065" y="5138738"/>
            <a:ext cx="759076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235822" y="1926636"/>
            <a:ext cx="476497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Funzioni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3" tooltip="https://github.com/gretamarrone/unibg_TCM_2024"/>
              </a:rPr>
              <a:t>TEDxEdu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25460" y="1344808"/>
            <a:ext cx="9479621" cy="759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44214" indent="-272107" lvl="1">
              <a:lnSpc>
                <a:spcPts val="3528"/>
              </a:lnSpc>
              <a:buFont typeface="Arial"/>
              <a:buChar char="•"/>
            </a:pPr>
            <a:r>
              <a:rPr lang="en-US" sz="2520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Registrazione: </a:t>
            </a:r>
            <a:r>
              <a:rPr lang="en-US" sz="252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gli utenti possono registrarsi inserendo il loro nome, cognome, indirizzo email e password. Possono anche selezionare se desiderano creare un profilo da studente o da insegnante;</a:t>
            </a:r>
          </a:p>
          <a:p>
            <a:pPr algn="just" marL="544214" indent="-272107" lvl="1">
              <a:lnSpc>
                <a:spcPts val="3528"/>
              </a:lnSpc>
              <a:buFont typeface="Arial"/>
              <a:buChar char="•"/>
            </a:pPr>
            <a:r>
              <a:rPr lang="en-US" sz="2520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Login: </a:t>
            </a:r>
            <a:r>
              <a:rPr lang="en-US" sz="252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dopo aver completato la registrazione, gli utenti possono accedere utilizzando le proprie credenziali.</a:t>
            </a:r>
          </a:p>
          <a:p>
            <a:pPr algn="just" marL="544214" indent="-272107" lvl="1">
              <a:lnSpc>
                <a:spcPts val="3528"/>
              </a:lnSpc>
              <a:buFont typeface="Arial"/>
              <a:buChar char="•"/>
            </a:pPr>
            <a:r>
              <a:rPr lang="en-US" sz="252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Ricerca e logout: Nella barra superiore è possibile cercare un talk per titolo o parola chiave e effettuare il logout tramite l'apposito pulsante.</a:t>
            </a:r>
          </a:p>
          <a:p>
            <a:pPr algn="just" marL="544214" indent="-272107" lvl="1">
              <a:lnSpc>
                <a:spcPts val="3528"/>
              </a:lnSpc>
              <a:buFont typeface="Arial"/>
              <a:buChar char="•"/>
            </a:pPr>
            <a:r>
              <a:rPr lang="en-US" sz="2520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Navigazione tra Tag, Popolari, Suggeriti: </a:t>
            </a:r>
            <a:r>
              <a:rPr lang="en-US" sz="252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il menu consente di esplorare queste tre sezioni per scoprire nuovi talk, navigando tra i diversi tag, esplorando i talk più popolari o quelli suggeriti.</a:t>
            </a:r>
          </a:p>
          <a:p>
            <a:pPr algn="just" marL="544214" indent="-272107" lvl="1">
              <a:lnSpc>
                <a:spcPts val="3528"/>
              </a:lnSpc>
              <a:buFont typeface="Arial"/>
              <a:buChar char="•"/>
            </a:pPr>
            <a:r>
              <a:rPr lang="en-US" sz="2520">
                <a:solidFill>
                  <a:srgbClr val="000000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Barra Profilo, Gruppi, Notifiche, Preferiti: </a:t>
            </a:r>
            <a:r>
              <a:rPr lang="en-US" sz="252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la barra inferiore facilita la navigazione tra le sezioni principali come il profilo personale, i gruppi di materie, le notifiche per le consegne e i preferiti per consultare le valutazioni (like/dislike).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12404">
            <a:off x="5808682" y="6172200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5400000">
            <a:off x="3068065" y="5138738"/>
            <a:ext cx="759076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345997" y="811199"/>
            <a:ext cx="3818748" cy="8664601"/>
          </a:xfrm>
          <a:custGeom>
            <a:avLst/>
            <a:gdLst/>
            <a:ahLst/>
            <a:cxnLst/>
            <a:rect r="r" b="b" t="t" l="l"/>
            <a:pathLst>
              <a:path h="8664601" w="3818748">
                <a:moveTo>
                  <a:pt x="0" y="0"/>
                </a:moveTo>
                <a:lnTo>
                  <a:pt x="3818748" y="0"/>
                </a:lnTo>
                <a:lnTo>
                  <a:pt x="3818748" y="8664602"/>
                </a:lnTo>
                <a:lnTo>
                  <a:pt x="0" y="86646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316" t="-2057" r="-27839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021995" y="811199"/>
            <a:ext cx="3822777" cy="8664601"/>
          </a:xfrm>
          <a:custGeom>
            <a:avLst/>
            <a:gdLst/>
            <a:ahLst/>
            <a:cxnLst/>
            <a:rect r="r" b="b" t="t" l="l"/>
            <a:pathLst>
              <a:path h="8664601" w="3822777">
                <a:moveTo>
                  <a:pt x="0" y="0"/>
                </a:moveTo>
                <a:lnTo>
                  <a:pt x="3822777" y="0"/>
                </a:lnTo>
                <a:lnTo>
                  <a:pt x="3822777" y="8664602"/>
                </a:lnTo>
                <a:lnTo>
                  <a:pt x="0" y="86646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128" t="-1458" r="-30405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35822" y="1926636"/>
            <a:ext cx="4764972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Esperienza</a:t>
            </a:r>
          </a:p>
          <a:p>
            <a:pPr algn="l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Utente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5" tooltip="https://github.com/gretamarrone/unibg_TCM_2024"/>
              </a:rPr>
              <a:t>TEDxEdu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5822" y="3990975"/>
            <a:ext cx="3822227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Pagina iniziale e Registrazione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143500"/>
            <a:ext cx="5341837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Le prime funzionalità offerte dall’applicazione sono la registrazione e il login.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12404">
            <a:off x="5808682" y="6172200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5400000">
            <a:off x="3068065" y="5138738"/>
            <a:ext cx="759076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2951531" y="700604"/>
            <a:ext cx="3883508" cy="8885791"/>
          </a:xfrm>
          <a:custGeom>
            <a:avLst/>
            <a:gdLst/>
            <a:ahLst/>
            <a:cxnLst/>
            <a:rect r="r" b="b" t="t" l="l"/>
            <a:pathLst>
              <a:path h="8885791" w="3883508">
                <a:moveTo>
                  <a:pt x="0" y="0"/>
                </a:moveTo>
                <a:lnTo>
                  <a:pt x="3883509" y="0"/>
                </a:lnTo>
                <a:lnTo>
                  <a:pt x="3883509" y="8885792"/>
                </a:lnTo>
                <a:lnTo>
                  <a:pt x="0" y="8885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376" t="-5815" r="-29246" b="-92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206189" y="700604"/>
            <a:ext cx="3888093" cy="8885791"/>
          </a:xfrm>
          <a:custGeom>
            <a:avLst/>
            <a:gdLst/>
            <a:ahLst/>
            <a:cxnLst/>
            <a:rect r="r" b="b" t="t" l="l"/>
            <a:pathLst>
              <a:path h="8885791" w="3888093">
                <a:moveTo>
                  <a:pt x="0" y="0"/>
                </a:moveTo>
                <a:lnTo>
                  <a:pt x="3888092" y="0"/>
                </a:lnTo>
                <a:lnTo>
                  <a:pt x="3888092" y="8885792"/>
                </a:lnTo>
                <a:lnTo>
                  <a:pt x="0" y="88857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878" r="-31702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35822" y="1926636"/>
            <a:ext cx="4764972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Esperienza</a:t>
            </a:r>
          </a:p>
          <a:p>
            <a:pPr algn="l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Utente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5" tooltip="https://github.com/gretamarrone/unibg_TCM_2024"/>
              </a:rPr>
              <a:t>TEDxEdu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5822" y="3990975"/>
            <a:ext cx="382222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Login e Homepage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2533" y="4724400"/>
            <a:ext cx="5598004" cy="2867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Dopo aver effettuato il login, nella pagina iniziale verranno visualizzate i vari menù e le categorie, ovvero i vari tag tra i quali poter navigare.</a:t>
            </a:r>
          </a:p>
          <a:p>
            <a:pPr algn="r">
              <a:lnSpc>
                <a:spcPts val="324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E’ possibile cliccare sul tag per visualizzare tutti i talk relativi a quella categoria.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12404">
            <a:off x="5808682" y="6172200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5400000">
            <a:off x="3068065" y="5138738"/>
            <a:ext cx="759076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496985" y="939111"/>
            <a:ext cx="3719892" cy="8408778"/>
          </a:xfrm>
          <a:custGeom>
            <a:avLst/>
            <a:gdLst/>
            <a:ahLst/>
            <a:cxnLst/>
            <a:rect r="r" b="b" t="t" l="l"/>
            <a:pathLst>
              <a:path h="8408778" w="3719892">
                <a:moveTo>
                  <a:pt x="0" y="0"/>
                </a:moveTo>
                <a:lnTo>
                  <a:pt x="3719893" y="0"/>
                </a:lnTo>
                <a:lnTo>
                  <a:pt x="3719893" y="8408778"/>
                </a:lnTo>
                <a:lnTo>
                  <a:pt x="0" y="84087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657" t="-6042" r="-28790" b="-111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074128" y="939111"/>
            <a:ext cx="3655318" cy="8408778"/>
          </a:xfrm>
          <a:custGeom>
            <a:avLst/>
            <a:gdLst/>
            <a:ahLst/>
            <a:cxnLst/>
            <a:rect r="r" b="b" t="t" l="l"/>
            <a:pathLst>
              <a:path h="8408778" w="3655318">
                <a:moveTo>
                  <a:pt x="0" y="0"/>
                </a:moveTo>
                <a:lnTo>
                  <a:pt x="3655318" y="0"/>
                </a:lnTo>
                <a:lnTo>
                  <a:pt x="3655318" y="8408778"/>
                </a:lnTo>
                <a:lnTo>
                  <a:pt x="0" y="84087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943" t="-8166" r="-32007" b="-69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35822" y="1926636"/>
            <a:ext cx="4764972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Esperienza</a:t>
            </a:r>
          </a:p>
          <a:p>
            <a:pPr algn="l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Utente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  <a:hlinkClick r:id="rId5" tooltip="https://github.com/gretamarrone/unibg_TCM_2024"/>
              </a:rPr>
              <a:t>TEDxEdu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5822" y="3990975"/>
            <a:ext cx="399542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Homepage: Dettaglio Categorie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143500"/>
            <a:ext cx="5341837" cy="204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0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Una volta cliccato sul tag, verranno mostrate le informazioni dei talk tra cui il titolo, la popolarità e anche il link al video per poterlo consultare.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DAGKLxQwTCI</dc:identifier>
  <dcterms:modified xsi:type="dcterms:W3CDTF">2011-08-01T06:04:30Z</dcterms:modified>
  <cp:revision>1</cp:revision>
  <dc:title>Homework 4</dc:title>
</cp:coreProperties>
</file>

<file path=docProps/thumbnail.jpeg>
</file>